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3"/>
  </p:notesMasterIdLst>
  <p:sldIdLst>
    <p:sldId id="295" r:id="rId2"/>
    <p:sldId id="293" r:id="rId3"/>
    <p:sldId id="300" r:id="rId4"/>
    <p:sldId id="319" r:id="rId5"/>
    <p:sldId id="302" r:id="rId6"/>
    <p:sldId id="298" r:id="rId7"/>
    <p:sldId id="309" r:id="rId8"/>
    <p:sldId id="303" r:id="rId9"/>
    <p:sldId id="313" r:id="rId10"/>
    <p:sldId id="314" r:id="rId11"/>
    <p:sldId id="315" r:id="rId12"/>
    <p:sldId id="316" r:id="rId13"/>
    <p:sldId id="320" r:id="rId14"/>
    <p:sldId id="305" r:id="rId15"/>
    <p:sldId id="310" r:id="rId16"/>
    <p:sldId id="299" r:id="rId17"/>
    <p:sldId id="266" r:id="rId18"/>
    <p:sldId id="267" r:id="rId19"/>
    <p:sldId id="271" r:id="rId20"/>
    <p:sldId id="272" r:id="rId21"/>
    <p:sldId id="273" r:id="rId22"/>
  </p:sldIdLst>
  <p:sldSz cx="100584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6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33CC33"/>
    <a:srgbClr val="FF3399"/>
    <a:srgbClr val="009900"/>
    <a:srgbClr val="A50021"/>
    <a:srgbClr val="FF99CC"/>
    <a:srgbClr val="BC94AC"/>
    <a:srgbClr val="4DC761"/>
    <a:srgbClr val="AFD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200" y="60"/>
      </p:cViewPr>
      <p:guideLst>
        <p:guide orient="horz" pos="2160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EAC5B-28BC-4F49-A9B4-18275F74D91D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143000"/>
            <a:ext cx="45275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1E940-3B21-4432-B8B3-D9E35D2EB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2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03C2A-452F-419B-98CD-9DDA2D03757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75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এখানে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নিকট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জানার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চেষ্টা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নিকট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বর্ণানা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বলবে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1E940-3B21-4432-B8B3-D9E35D2EB0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08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00584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5239" y="1"/>
            <a:ext cx="10053163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190" y="4960137"/>
            <a:ext cx="641223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03745" y="4960137"/>
            <a:ext cx="264033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635395B-C549-414F-AD1D-BEF28397B176}" type="datetimeFigureOut">
              <a:rPr lang="en-US" smtClean="0"/>
              <a:pPr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9DDD-AFA7-4BB1-A4FE-849EF9982C7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919145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03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395B-C549-414F-AD1D-BEF28397B176}" type="datetimeFigureOut">
              <a:rPr lang="en-US" smtClean="0"/>
              <a:pPr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9DDD-AFA7-4BB1-A4FE-849EF9982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4" y="762000"/>
            <a:ext cx="2168843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6" y="762000"/>
            <a:ext cx="6255068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395B-C549-414F-AD1D-BEF28397B176}" type="datetimeFigureOut">
              <a:rPr lang="en-US" smtClean="0"/>
              <a:pPr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9DDD-AFA7-4BB1-A4FE-849EF9982C7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8298180" y="139273"/>
            <a:ext cx="0" cy="75438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885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395B-C549-414F-AD1D-BEF28397B176}" type="datetimeFigureOut">
              <a:rPr lang="en-US" smtClean="0"/>
              <a:pPr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9DDD-AFA7-4BB1-A4FE-849EF9982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32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00584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5239" y="1"/>
            <a:ext cx="10053163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90" y="4960137"/>
            <a:ext cx="641223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03745" y="4960137"/>
            <a:ext cx="264033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395B-C549-414F-AD1D-BEF28397B176}" type="datetimeFigureOut">
              <a:rPr lang="en-US" smtClean="0"/>
              <a:pPr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9DDD-AFA7-4BB1-A4FE-849EF9982C7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919145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82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906" y="585216"/>
            <a:ext cx="8019059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4906" y="2286000"/>
            <a:ext cx="3922776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1189" y="2286000"/>
            <a:ext cx="3922776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395B-C549-414F-AD1D-BEF28397B176}" type="datetimeFigureOut">
              <a:rPr lang="en-US" smtClean="0"/>
              <a:pPr/>
              <a:t>7/3/2017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9DDD-AFA7-4BB1-A4FE-849EF9982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96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44906" y="585216"/>
            <a:ext cx="8019059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906" y="2179636"/>
            <a:ext cx="3922776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4906" y="2967788"/>
            <a:ext cx="3922776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1189" y="2179636"/>
            <a:ext cx="3922776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1189" y="2967788"/>
            <a:ext cx="3922776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395B-C549-414F-AD1D-BEF28397B176}" type="datetimeFigureOut">
              <a:rPr lang="en-US" smtClean="0"/>
              <a:pPr/>
              <a:t>7/3/2017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9DDD-AFA7-4BB1-A4FE-849EF9982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4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395B-C549-414F-AD1D-BEF28397B176}" type="datetimeFigureOut">
              <a:rPr lang="en-US" smtClean="0"/>
              <a:pPr/>
              <a:t>7/3/2017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9DDD-AFA7-4BB1-A4FE-849EF9982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26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395B-C549-414F-AD1D-BEF28397B176}" type="datetimeFigureOut">
              <a:rPr lang="en-US" smtClean="0"/>
              <a:pPr/>
              <a:t>7/3/2017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9DDD-AFA7-4BB1-A4FE-849EF9982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52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44906" y="471509"/>
            <a:ext cx="3621024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75" y="822960"/>
            <a:ext cx="4684700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4906" y="2257506"/>
            <a:ext cx="3621024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395B-C549-414F-AD1D-BEF28397B176}" type="datetimeFigureOut">
              <a:rPr lang="en-US" smtClean="0"/>
              <a:pPr/>
              <a:t>7/3/2017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9DDD-AFA7-4BB1-A4FE-849EF9982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9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90" y="4960138"/>
            <a:ext cx="641223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0055885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745" y="4960138"/>
            <a:ext cx="264033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395B-C549-414F-AD1D-BEF28397B176}" type="datetimeFigureOut">
              <a:rPr lang="en-US" smtClean="0"/>
              <a:pPr/>
              <a:t>7/3/2017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9DDD-AFA7-4BB1-A4FE-849EF9982C7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919145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4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4906" y="585216"/>
            <a:ext cx="8019059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906" y="2286000"/>
            <a:ext cx="801906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4907" y="6470704"/>
            <a:ext cx="177716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635395B-C549-414F-AD1D-BEF28397B176}" type="datetimeFigureOut">
              <a:rPr lang="en-US" smtClean="0"/>
              <a:pPr/>
              <a:t>7/3/2017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420" y="6470704"/>
            <a:ext cx="48687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40800" y="6470704"/>
            <a:ext cx="80327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CD59DDD-AFA7-4BB1-A4FE-849EF9982C7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2865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17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00200" y="1905001"/>
            <a:ext cx="2590800" cy="737175"/>
            <a:chOff x="1219200" y="2590800"/>
            <a:chExt cx="2590800" cy="737175"/>
          </a:xfrm>
        </p:grpSpPr>
        <p:cxnSp>
          <p:nvCxnSpPr>
            <p:cNvPr id="9" name="Straight Connector 8"/>
            <p:cNvCxnSpPr/>
            <p:nvPr/>
          </p:nvCxnSpPr>
          <p:spPr>
            <a:xfrm rot="10800000">
              <a:off x="1295400" y="2590800"/>
              <a:ext cx="2362200" cy="1588"/>
            </a:xfrm>
            <a:prstGeom prst="line">
              <a:avLst/>
            </a:prstGeom>
            <a:ln w="57150">
              <a:solidFill>
                <a:schemeClr val="bg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219200" y="2743200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C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29000" y="2743200"/>
              <a:ext cx="381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A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19801" y="1915181"/>
            <a:ext cx="2895599" cy="788740"/>
            <a:chOff x="5640860" y="2590800"/>
            <a:chExt cx="2817340" cy="589335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867400" y="2590800"/>
              <a:ext cx="2590800" cy="1588"/>
            </a:xfrm>
            <a:prstGeom prst="line">
              <a:avLst/>
            </a:prstGeom>
            <a:ln w="57150">
              <a:solidFill>
                <a:schemeClr val="bg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640860" y="2704670"/>
              <a:ext cx="381000" cy="436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77200" y="2743200"/>
              <a:ext cx="381000" cy="436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B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728"/>
            <a:ext cx="100584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4495800" y="2905761"/>
            <a:ext cx="5562600" cy="6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"/>
            <a:ext cx="996696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00025" cap="flat" cmpd="tri">
            <a:solidFill>
              <a:srgbClr val="27D9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73"/>
          <a:stretch/>
        </p:blipFill>
        <p:spPr>
          <a:xfrm>
            <a:off x="228600" y="1219200"/>
            <a:ext cx="4724400" cy="3886200"/>
          </a:xfrm>
          <a:prstGeom prst="rect">
            <a:avLst/>
          </a:prstGeom>
          <a:ln w="38100">
            <a:solidFill>
              <a:srgbClr val="FF0066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19200"/>
            <a:ext cx="4648200" cy="3886200"/>
          </a:xfrm>
          <a:prstGeom prst="rect">
            <a:avLst/>
          </a:prstGeom>
          <a:ln w="38100">
            <a:solidFill>
              <a:srgbClr val="FF3399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764280" y="304800"/>
            <a:ext cx="2438400" cy="646331"/>
          </a:xfrm>
          <a:prstGeom prst="rect">
            <a:avLst/>
          </a:prstGeom>
          <a:solidFill>
            <a:srgbClr val="FF99CC"/>
          </a:solidFill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উপস্থাপন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257800"/>
            <a:ext cx="3429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বিশুদ্ধ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ইউরেনিয়াম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ধাতুর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খন্ড</a:t>
            </a:r>
            <a:endParaRPr lang="en-US" sz="28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5257800"/>
            <a:ext cx="3429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ইউরেনিয়াম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ধাতুর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আকরিক</a:t>
            </a:r>
            <a:endParaRPr lang="en-US" sz="28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02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4984" y="-76200"/>
            <a:ext cx="996696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00025" cap="flat" cmpd="tri">
            <a:solidFill>
              <a:srgbClr val="27D9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81400" y="152400"/>
            <a:ext cx="2438400" cy="646331"/>
          </a:xfrm>
          <a:prstGeom prst="rect">
            <a:avLst/>
          </a:prstGeom>
          <a:solidFill>
            <a:srgbClr val="FF99CC"/>
          </a:solidFill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উপস্থাপন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33600"/>
            <a:ext cx="8686800" cy="22860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62000" y="990600"/>
            <a:ext cx="861060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তেজস্ক্রিয়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ধাতু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সমূহ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আলফা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বিটা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গামা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রশ্মি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বিকিরণের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মাধ্যমে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অন্য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মৌলে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ধাতুতে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পরিনত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শক্তি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উৎপন্ন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4800600"/>
            <a:ext cx="853440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প্রাকৃতিক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কৃত্রিম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উপায়ে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তৈরী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তেজস্ক্রিয়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আইসোটোপের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সংখ্যা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প্রায়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১৩০০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বেশি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গামা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রশ্মি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উদ্ভিদ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প্রাণী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কোষের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ক্ষতিকর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0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4984" y="-76200"/>
            <a:ext cx="9966960" cy="6858000"/>
            <a:chOff x="-24984" y="-76200"/>
            <a:chExt cx="9966960" cy="6858000"/>
          </a:xfrm>
        </p:grpSpPr>
        <p:sp>
          <p:nvSpPr>
            <p:cNvPr id="4" name="Rectangle 3"/>
            <p:cNvSpPr/>
            <p:nvPr/>
          </p:nvSpPr>
          <p:spPr>
            <a:xfrm>
              <a:off x="-24984" y="-76200"/>
              <a:ext cx="996696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00025" cap="flat" cmpd="tri">
              <a:solidFill>
                <a:srgbClr val="27D956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2" t="8989" r="17762" b="3371"/>
            <a:stretch/>
          </p:blipFill>
          <p:spPr>
            <a:xfrm>
              <a:off x="609600" y="2971800"/>
              <a:ext cx="8839200" cy="32004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95400" y="5181600"/>
              <a:ext cx="7543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43200" y="5181600"/>
              <a:ext cx="4057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66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সর্বোপরি</a:t>
              </a:r>
              <a:r>
                <a:rPr lang="en-US" sz="2400" dirty="0">
                  <a:solidFill>
                    <a:srgbClr val="FF0066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বিক্রিয়াটি</a:t>
              </a:r>
              <a:r>
                <a:rPr lang="en-US" sz="2400" dirty="0" smtClean="0">
                  <a:solidFill>
                    <a:srgbClr val="FF0066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400" dirty="0" err="1" smtClean="0">
                  <a:solidFill>
                    <a:srgbClr val="FF0066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আমরা</a:t>
              </a:r>
              <a:r>
                <a:rPr lang="en-US" sz="2400" dirty="0" smtClean="0">
                  <a:solidFill>
                    <a:srgbClr val="FF0066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লিখতে</a:t>
              </a:r>
              <a:r>
                <a:rPr lang="en-US" sz="2400" dirty="0">
                  <a:solidFill>
                    <a:srgbClr val="FF0066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পারি</a:t>
              </a:r>
              <a:endParaRPr lang="en-US" sz="2400" dirty="0">
                <a:solidFill>
                  <a:srgbClr val="FF0066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33800" y="152400"/>
            <a:ext cx="2438400" cy="646331"/>
          </a:xfrm>
          <a:prstGeom prst="rect">
            <a:avLst/>
          </a:prstGeom>
          <a:solidFill>
            <a:srgbClr val="FF99CC"/>
          </a:solidFill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উপস্থাপন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1371600"/>
            <a:ext cx="853440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তেজস্ক্রিয়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আইসোটোপে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শুধু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মাত্র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বড়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মৌলে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নিউক্লিয়াসে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পরিবর্তন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ঘটে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ছোট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ধরণের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মৌলের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নিউক্লিয়াসেও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পরিবর্তন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ঘটে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নিউক্লিয়াসে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পরিবর্তন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ঘটে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এ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প্রক্রিয়াকে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নিউক্লিয়ার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বিক্রিয়া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79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6696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00025" cap="flat" cmpd="tri">
            <a:solidFill>
              <a:srgbClr val="27D9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0" y="304800"/>
            <a:ext cx="5181600" cy="646331"/>
          </a:xfrm>
          <a:prstGeom prst="rect">
            <a:avLst/>
          </a:prstGeom>
          <a:solidFill>
            <a:srgbClr val="FF99CC"/>
          </a:solidFill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420220"/>
              </p:ext>
            </p:extLst>
          </p:nvPr>
        </p:nvGraphicFramePr>
        <p:xfrm>
          <a:off x="45720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663930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6696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00025" cap="flat" cmpd="tri">
            <a:solidFill>
              <a:srgbClr val="27D9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8991600" cy="4343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00200" y="57912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নিউক্লিয়ার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পাওয়ার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প্লান্টের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মাধ্যমে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বিদ্যু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ৎ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উৎপাদন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533400"/>
            <a:ext cx="59436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তেজস্ক্রিয়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আইসোটোপ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যেসব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endParaRPr lang="en-US" sz="2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9101722" cy="4343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600200" y="57912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তেজস্ক্রিয়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রশ্মি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খাদ্য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সংরক্ষণ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0200" y="57150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তেজস্ক্রিয়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রশ্মির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সাহায্যে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রোগ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নির্ণয়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নিরাময়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9144000" cy="4343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57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6696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00025" cap="flat" cmpd="tri">
            <a:solidFill>
              <a:srgbClr val="27D956"/>
            </a:solidFill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81400" y="268069"/>
            <a:ext cx="2438400" cy="646331"/>
          </a:xfrm>
          <a:prstGeom prst="rect">
            <a:avLst/>
          </a:prstGeom>
          <a:solidFill>
            <a:srgbClr val="FF99CC"/>
          </a:solidFill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1600200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পাঁচটি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তেজস্ক্রিয়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আইসোটোপ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মৌলের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নাম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সংকেত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ছক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আকারে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তালিকা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তৈরী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878324"/>
              </p:ext>
            </p:extLst>
          </p:nvPr>
        </p:nvGraphicFramePr>
        <p:xfrm>
          <a:off x="1371600" y="2667000"/>
          <a:ext cx="7620000" cy="167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6400"/>
                <a:gridCol w="3321665"/>
                <a:gridCol w="2621935"/>
              </a:tblGrid>
              <a:tr h="558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ক্রমিক</a:t>
                      </a:r>
                      <a:r>
                        <a:rPr lang="en-US" sz="24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r>
                        <a:rPr lang="en-US" sz="2400" dirty="0" err="1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নং</a:t>
                      </a:r>
                      <a:endParaRPr lang="en-US" sz="2400" dirty="0">
                        <a:solidFill>
                          <a:schemeClr val="bg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মৌলের</a:t>
                      </a:r>
                      <a:r>
                        <a:rPr lang="en-US" sz="24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নাম</a:t>
                      </a:r>
                      <a:endParaRPr lang="en-US" sz="24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মৌলের</a:t>
                      </a:r>
                      <a:r>
                        <a:rPr lang="en-US" sz="24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সংকেত</a:t>
                      </a:r>
                      <a:r>
                        <a:rPr lang="en-US" sz="24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/</a:t>
                      </a:r>
                      <a:r>
                        <a:rPr lang="en-US" sz="2400" baseline="0" dirty="0" err="1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প্রতিক</a:t>
                      </a:r>
                      <a:endParaRPr lang="en-US" sz="24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  <a:tr h="558800">
                <a:tc>
                  <a:txBody>
                    <a:bodyPr/>
                    <a:lstStyle/>
                    <a:p>
                      <a:endParaRPr lang="en-US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  <a:tr h="558800">
                <a:tc>
                  <a:txBody>
                    <a:bodyPr/>
                    <a:lstStyle/>
                    <a:p>
                      <a:endParaRPr lang="en-US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29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6696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00025" cap="flat" cmpd="tri">
            <a:solidFill>
              <a:srgbClr val="27D9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992880" y="228600"/>
            <a:ext cx="2103120" cy="707886"/>
          </a:xfrm>
          <a:prstGeom prst="rect">
            <a:avLst/>
          </a:prstGeom>
          <a:solidFill>
            <a:srgbClr val="FF99CC"/>
          </a:solidFill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দলীয়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29540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তেজস্ক্রিয়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আইসোটোপ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পারি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81200" y="2276970"/>
            <a:ext cx="4952999" cy="504740"/>
            <a:chOff x="1981200" y="2276970"/>
            <a:chExt cx="4952999" cy="504740"/>
          </a:xfrm>
        </p:grpSpPr>
        <p:sp>
          <p:nvSpPr>
            <p:cNvPr id="3" name="TextBox 2">
              <a:hlinkClick r:id="" action="ppaction://noaction"/>
            </p:cNvPr>
            <p:cNvSpPr txBox="1"/>
            <p:nvPr/>
          </p:nvSpPr>
          <p:spPr>
            <a:xfrm>
              <a:off x="3025271" y="2281454"/>
              <a:ext cx="3908928" cy="5002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accent1">
                      <a:lumMod val="7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০১। </a:t>
              </a:r>
              <a:r>
                <a:rPr lang="en-US" sz="2800" dirty="0" err="1" smtClean="0">
                  <a:solidFill>
                    <a:schemeClr val="accent1">
                      <a:lumMod val="7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চিকিৎসা</a:t>
              </a:r>
              <a:r>
                <a:rPr lang="en-US" sz="2800" dirty="0" smtClean="0">
                  <a:solidFill>
                    <a:schemeClr val="accent1">
                      <a:lumMod val="7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7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ক্ষেত্রে</a:t>
              </a:r>
              <a:endParaRPr lang="en-US" sz="2800" dirty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0" name="Striped Right Arrow 9"/>
            <p:cNvSpPr/>
            <p:nvPr/>
          </p:nvSpPr>
          <p:spPr>
            <a:xfrm>
              <a:off x="1981200" y="2276970"/>
              <a:ext cx="862263" cy="504740"/>
            </a:xfrm>
            <a:prstGeom prst="striped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981200" y="2997606"/>
            <a:ext cx="4952999" cy="507594"/>
            <a:chOff x="1981200" y="2997606"/>
            <a:chExt cx="4952999" cy="507594"/>
          </a:xfrm>
        </p:grpSpPr>
        <p:sp>
          <p:nvSpPr>
            <p:cNvPr id="6" name="TextBox 5">
              <a:hlinkClick r:id="" action="ppaction://noaction"/>
            </p:cNvPr>
            <p:cNvSpPr txBox="1"/>
            <p:nvPr/>
          </p:nvSpPr>
          <p:spPr>
            <a:xfrm>
              <a:off x="3025271" y="2997606"/>
              <a:ext cx="3908928" cy="5002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0</a:t>
              </a:r>
              <a:r>
                <a:rPr lang="en-US" sz="2800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২। </a:t>
              </a:r>
              <a:r>
                <a:rPr lang="en-US" sz="2800" dirty="0" err="1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কৃষি</a:t>
              </a:r>
              <a:r>
                <a:rPr lang="en-US" sz="2800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কাজে</a:t>
              </a:r>
              <a:r>
                <a:rPr lang="en-US" sz="2800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 </a:t>
              </a:r>
              <a:endParaRPr lang="en-US" sz="2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7" name="Striped Right Arrow 16"/>
            <p:cNvSpPr/>
            <p:nvPr/>
          </p:nvSpPr>
          <p:spPr>
            <a:xfrm>
              <a:off x="1981200" y="3000460"/>
              <a:ext cx="862263" cy="504740"/>
            </a:xfrm>
            <a:prstGeom prst="striped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981200" y="3733800"/>
            <a:ext cx="4953000" cy="588853"/>
            <a:chOff x="1981200" y="3733800"/>
            <a:chExt cx="4953000" cy="588853"/>
          </a:xfrm>
        </p:grpSpPr>
        <p:sp>
          <p:nvSpPr>
            <p:cNvPr id="7" name="TextBox 6">
              <a:hlinkClick r:id="" action="ppaction://noaction"/>
            </p:cNvPr>
            <p:cNvSpPr txBox="1"/>
            <p:nvPr/>
          </p:nvSpPr>
          <p:spPr>
            <a:xfrm>
              <a:off x="3032054" y="3822397"/>
              <a:ext cx="3902146" cy="5002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০৩। </a:t>
              </a:r>
              <a:r>
                <a:rPr lang="en-US" sz="28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খাদ্য</a:t>
              </a:r>
              <a:r>
                <a:rPr lang="en-US" sz="28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সংরক্ষণে</a:t>
              </a:r>
              <a:endParaRPr lang="en-US" sz="28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8" name="Striped Right Arrow 17"/>
            <p:cNvSpPr/>
            <p:nvPr/>
          </p:nvSpPr>
          <p:spPr>
            <a:xfrm>
              <a:off x="1981200" y="3733800"/>
              <a:ext cx="862263" cy="504740"/>
            </a:xfrm>
            <a:prstGeom prst="striped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981200" y="4495800"/>
            <a:ext cx="4953000" cy="568016"/>
            <a:chOff x="1981200" y="4495800"/>
            <a:chExt cx="4953000" cy="568016"/>
          </a:xfrm>
        </p:grpSpPr>
        <p:sp>
          <p:nvSpPr>
            <p:cNvPr id="8" name="TextBox 7">
              <a:hlinkClick r:id="" action="ppaction://noaction"/>
            </p:cNvPr>
            <p:cNvSpPr txBox="1"/>
            <p:nvPr/>
          </p:nvSpPr>
          <p:spPr>
            <a:xfrm>
              <a:off x="3032054" y="4563560"/>
              <a:ext cx="3902146" cy="5002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B05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০4। </a:t>
              </a:r>
              <a:r>
                <a:rPr lang="en-US" sz="2800" dirty="0" err="1" smtClean="0">
                  <a:solidFill>
                    <a:srgbClr val="00B05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বিদ্যু</a:t>
              </a:r>
              <a:r>
                <a:rPr lang="en-US" sz="2800" dirty="0" smtClean="0">
                  <a:solidFill>
                    <a:srgbClr val="00B05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ৎ </a:t>
              </a:r>
              <a:r>
                <a:rPr lang="en-US" sz="2800" dirty="0" err="1" smtClean="0">
                  <a:solidFill>
                    <a:srgbClr val="00B05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উৎপাদনে</a:t>
              </a:r>
              <a:endParaRPr lang="en-US" sz="28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1" name="Striped Right Arrow 20"/>
            <p:cNvSpPr/>
            <p:nvPr/>
          </p:nvSpPr>
          <p:spPr>
            <a:xfrm>
              <a:off x="1981200" y="4495800"/>
              <a:ext cx="862263" cy="504740"/>
            </a:xfrm>
            <a:prstGeom prst="striped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981200" y="5257800"/>
            <a:ext cx="4953000" cy="601589"/>
            <a:chOff x="1981200" y="5257800"/>
            <a:chExt cx="4953000" cy="601589"/>
          </a:xfrm>
        </p:grpSpPr>
        <p:sp>
          <p:nvSpPr>
            <p:cNvPr id="9" name="TextBox 8">
              <a:hlinkClick r:id="" action="ppaction://noaction"/>
            </p:cNvPr>
            <p:cNvSpPr txBox="1"/>
            <p:nvPr/>
          </p:nvSpPr>
          <p:spPr>
            <a:xfrm>
              <a:off x="3032054" y="5336169"/>
              <a:ext cx="3902146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০5। </a:t>
              </a:r>
              <a:r>
                <a:rPr lang="en-US" sz="2800" dirty="0" err="1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উফশী</a:t>
              </a:r>
              <a:r>
                <a:rPr lang="en-US" sz="2800" dirty="0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জাতের</a:t>
              </a:r>
              <a:r>
                <a:rPr lang="en-US" sz="2800" dirty="0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চারা</a:t>
              </a:r>
              <a:r>
                <a:rPr lang="en-US" sz="2800" dirty="0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তৈরী</a:t>
              </a:r>
              <a:endParaRPr lang="en-US" sz="28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4" name="Striped Right Arrow 23"/>
            <p:cNvSpPr/>
            <p:nvPr/>
          </p:nvSpPr>
          <p:spPr>
            <a:xfrm>
              <a:off x="1981200" y="5257800"/>
              <a:ext cx="862263" cy="504740"/>
            </a:xfrm>
            <a:prstGeom prst="striped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109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" y="-11036"/>
            <a:ext cx="9966960" cy="6858000"/>
          </a:xfrm>
          <a:prstGeom prst="rect">
            <a:avLst/>
          </a:prstGeom>
          <a:solidFill>
            <a:schemeClr val="bg1"/>
          </a:solidFill>
          <a:ln w="200025" cap="flat" cmpd="tri">
            <a:solidFill>
              <a:srgbClr val="27D9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9600" y="630643"/>
            <a:ext cx="8915400" cy="381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83162" tIns="41581" rIns="83162" bIns="41581" rtlCol="0" anchor="ctr"/>
          <a:lstStyle/>
          <a:p>
            <a:r>
              <a:rPr lang="bn-BD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১.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তেজস্ক্রিয়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আইসোটোপের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সংখ্যা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প্রায়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grpSp>
        <p:nvGrpSpPr>
          <p:cNvPr id="13" name="Group 36"/>
          <p:cNvGrpSpPr/>
          <p:nvPr/>
        </p:nvGrpSpPr>
        <p:grpSpPr>
          <a:xfrm>
            <a:off x="571500" y="1195417"/>
            <a:ext cx="8953500" cy="416959"/>
            <a:chOff x="381001" y="3581400"/>
            <a:chExt cx="7897284" cy="5334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4" name="Rounded Rectangle 13">
              <a:hlinkClick r:id="rId2" action="ppaction://hlinksldjump"/>
            </p:cNvPr>
            <p:cNvSpPr/>
            <p:nvPr/>
          </p:nvSpPr>
          <p:spPr>
            <a:xfrm>
              <a:off x="2473443" y="3581400"/>
              <a:ext cx="2024945" cy="533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coolSlant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83162" tIns="41581" rIns="83162" bIns="41581" rtlCol="0" anchor="ctr"/>
            <a:lstStyle/>
            <a:p>
              <a:pPr lvl="0"/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খ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)      </a:t>
              </a:r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24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endParaRPr lang="en-US" sz="24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5" name="Rounded Rectangle 14">
              <a:hlinkClick r:id="rId2" action="ppaction://hlinksldjump"/>
            </p:cNvPr>
            <p:cNvSpPr/>
            <p:nvPr/>
          </p:nvSpPr>
          <p:spPr>
            <a:xfrm>
              <a:off x="6523332" y="3581400"/>
              <a:ext cx="1754953" cy="533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coolSlant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83162" tIns="41581" rIns="83162" bIns="41581" rtlCol="0" anchor="ctr"/>
            <a:lstStyle/>
            <a:p>
              <a:pPr lvl="0"/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ঘ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)       </a:t>
              </a:r>
              <a:endPara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6" name="Rounded Rectangle 15">
              <a:hlinkClick r:id="rId2" action="ppaction://hlinksldjump"/>
            </p:cNvPr>
            <p:cNvSpPr/>
            <p:nvPr/>
          </p:nvSpPr>
          <p:spPr>
            <a:xfrm>
              <a:off x="4565886" y="3581400"/>
              <a:ext cx="1822450" cy="533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coolSlant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83162" tIns="41581" rIns="83162" bIns="41581" rtlCol="0" anchor="ctr"/>
            <a:lstStyle/>
            <a:p>
              <a:pPr lvl="0"/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গ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)       </a:t>
              </a:r>
              <a:endParaRPr lang="en-US" sz="24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7" name="Rounded Rectangle 16">
              <a:hlinkClick r:id="rId3" action="ppaction://hlinksldjump"/>
            </p:cNvPr>
            <p:cNvSpPr/>
            <p:nvPr/>
          </p:nvSpPr>
          <p:spPr>
            <a:xfrm>
              <a:off x="381001" y="3581400"/>
              <a:ext cx="1957446" cy="533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coolSlant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83162" tIns="41581" rIns="83162" bIns="41581" rtlCol="0" anchor="ctr"/>
            <a:lstStyle/>
            <a:p>
              <a:pPr lvl="0"/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)    ১৩০০</a:t>
              </a:r>
              <a:endParaRPr lang="en-US" sz="24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591877" y="1841827"/>
            <a:ext cx="8915400" cy="381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/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২.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টিউমারের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চিকিৎসা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grpSp>
        <p:nvGrpSpPr>
          <p:cNvPr id="19" name="Group 39"/>
          <p:cNvGrpSpPr/>
          <p:nvPr/>
        </p:nvGrpSpPr>
        <p:grpSpPr>
          <a:xfrm>
            <a:off x="609600" y="2437123"/>
            <a:ext cx="8915400" cy="458051"/>
            <a:chOff x="381000" y="3542179"/>
            <a:chExt cx="8229600" cy="572621"/>
          </a:xfrm>
        </p:grpSpPr>
        <p:sp>
          <p:nvSpPr>
            <p:cNvPr id="20" name="Rounded Rectangle 19">
              <a:hlinkClick r:id="rId3" action="ppaction://hlinksldjump"/>
            </p:cNvPr>
            <p:cNvSpPr/>
            <p:nvPr/>
          </p:nvSpPr>
          <p:spPr>
            <a:xfrm>
              <a:off x="4724400" y="3581400"/>
              <a:ext cx="1752600" cy="533400"/>
            </a:xfrm>
            <a:prstGeom prst="roundRect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83162" tIns="41581" rIns="83162" bIns="41581" rtlCol="0" anchor="ctr"/>
            <a:lstStyle/>
            <a:p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গ</a:t>
              </a:r>
              <a:r>
                <a:rPr lang="en-US" sz="2800" b="1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) </a:t>
              </a:r>
              <a:r>
                <a:rPr lang="en-US" sz="2800" b="1" dirty="0" err="1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কোবাল্ট</a:t>
              </a:r>
              <a:r>
                <a:rPr lang="en-US" sz="2800" b="1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 </a:t>
              </a:r>
            </a:p>
          </p:txBody>
        </p:sp>
        <p:sp>
          <p:nvSpPr>
            <p:cNvPr id="21" name="Rounded Rectangle 20">
              <a:hlinkClick r:id="rId2" action="ppaction://hlinksldjump"/>
            </p:cNvPr>
            <p:cNvSpPr/>
            <p:nvPr/>
          </p:nvSpPr>
          <p:spPr>
            <a:xfrm>
              <a:off x="6705600" y="3581400"/>
              <a:ext cx="1905000" cy="533400"/>
            </a:xfrm>
            <a:prstGeom prst="roundRect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83162" tIns="41581" rIns="83162" bIns="41581" rtlCol="0" anchor="ctr"/>
            <a:lstStyle/>
            <a:p>
              <a:pPr lvl="0"/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ঘ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)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লোহা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endPara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22" name="Rounded Rectangle 21">
              <a:hlinkClick r:id="rId2" action="ppaction://hlinksldjump"/>
            </p:cNvPr>
            <p:cNvSpPr/>
            <p:nvPr/>
          </p:nvSpPr>
          <p:spPr>
            <a:xfrm>
              <a:off x="2631831" y="3542179"/>
              <a:ext cx="1828800" cy="533400"/>
            </a:xfrm>
            <a:prstGeom prst="roundRect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83162" tIns="41581" rIns="83162" bIns="41581" rtlCol="0" anchor="ctr"/>
            <a:lstStyle/>
            <a:p>
              <a:pPr lvl="0"/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খ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)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কপার</a:t>
              </a:r>
              <a:endPara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23" name="Rounded Rectangle 22">
              <a:hlinkClick r:id="rId2" action="ppaction://hlinksldjump"/>
            </p:cNvPr>
            <p:cNvSpPr/>
            <p:nvPr/>
          </p:nvSpPr>
          <p:spPr>
            <a:xfrm>
              <a:off x="381000" y="3581400"/>
              <a:ext cx="1828800" cy="533400"/>
            </a:xfrm>
            <a:prstGeom prst="roundRect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coolSlant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83162" tIns="41581" rIns="83162" bIns="41581" rtlCol="0" anchor="ctr"/>
            <a:lstStyle/>
            <a:p>
              <a:pPr lvl="0"/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)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সোনা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endPara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09600" y="3073125"/>
            <a:ext cx="8915400" cy="381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/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৩.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পৃথিবীর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বয়স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নির্ণয়ের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কাজে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মৌলের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আইসোটোপ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bn-BD" sz="28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5" name="Group 45"/>
          <p:cNvGrpSpPr/>
          <p:nvPr/>
        </p:nvGrpSpPr>
        <p:grpSpPr>
          <a:xfrm>
            <a:off x="609600" y="3733800"/>
            <a:ext cx="8915400" cy="381000"/>
            <a:chOff x="381000" y="3581400"/>
            <a:chExt cx="8229600" cy="533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Rounded Rectangle 25">
              <a:hlinkClick r:id="rId2" action="ppaction://hlinksldjump"/>
            </p:cNvPr>
            <p:cNvSpPr/>
            <p:nvPr/>
          </p:nvSpPr>
          <p:spPr>
            <a:xfrm>
              <a:off x="4724400" y="3581400"/>
              <a:ext cx="1752600" cy="533400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83162" tIns="41581" rIns="83162" bIns="41581" rtlCol="0" anchor="ctr"/>
            <a:lstStyle/>
            <a:p>
              <a:pPr lvl="0"/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গ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)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ক্লোরিন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 </a:t>
              </a:r>
              <a:endPara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27" name="Rounded Rectangle 26">
              <a:hlinkClick r:id="rId3" action="ppaction://hlinksldjump"/>
            </p:cNvPr>
            <p:cNvSpPr/>
            <p:nvPr/>
          </p:nvSpPr>
          <p:spPr>
            <a:xfrm>
              <a:off x="6705600" y="3581400"/>
              <a:ext cx="1905000" cy="533400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83162" tIns="41581" rIns="83162" bIns="41581" rtlCol="0" anchor="ctr"/>
            <a:lstStyle/>
            <a:p>
              <a:pPr lvl="0"/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ঘ)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কার্বন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endPara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28" name="Rounded Rectangle 27">
              <a:hlinkClick r:id="rId2" action="ppaction://hlinksldjump"/>
            </p:cNvPr>
            <p:cNvSpPr/>
            <p:nvPr/>
          </p:nvSpPr>
          <p:spPr>
            <a:xfrm>
              <a:off x="2590800" y="3581400"/>
              <a:ext cx="1828800" cy="533400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83162" tIns="41581" rIns="83162" bIns="41581" rtlCol="0" anchor="ctr"/>
            <a:lstStyle/>
            <a:p>
              <a:r>
                <a:rPr lang="bn-BD" sz="24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খ</a:t>
              </a:r>
              <a:r>
                <a:rPr lang="en-US" sz="24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)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দস্তা</a:t>
              </a:r>
              <a:endPara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29" name="Rounded Rectangle 28">
              <a:hlinkClick r:id="rId2" action="ppaction://hlinksldjump"/>
            </p:cNvPr>
            <p:cNvSpPr/>
            <p:nvPr/>
          </p:nvSpPr>
          <p:spPr>
            <a:xfrm>
              <a:off x="381000" y="3581400"/>
              <a:ext cx="1828800" cy="533400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83162" tIns="41581" rIns="83162" bIns="41581" rtlCol="0" anchor="ctr"/>
            <a:lstStyle/>
            <a:p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)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তামা</a:t>
              </a:r>
              <a:r>
                <a:rPr lang="bn-BD" sz="24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endPara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609600" y="5486400"/>
            <a:ext cx="8915400" cy="381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/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নিচের কোনটি সঠিক? </a:t>
            </a:r>
          </a:p>
        </p:txBody>
      </p:sp>
      <p:grpSp>
        <p:nvGrpSpPr>
          <p:cNvPr id="31" name="Group 55"/>
          <p:cNvGrpSpPr/>
          <p:nvPr/>
        </p:nvGrpSpPr>
        <p:grpSpPr>
          <a:xfrm>
            <a:off x="609600" y="6019800"/>
            <a:ext cx="8915400" cy="381000"/>
            <a:chOff x="609600" y="5867400"/>
            <a:chExt cx="8229600" cy="381000"/>
          </a:xfrm>
          <a:solidFill>
            <a:srgbClr val="92D050"/>
          </a:solidFill>
        </p:grpSpPr>
        <p:sp>
          <p:nvSpPr>
            <p:cNvPr id="32" name="Rounded Rectangle 31">
              <a:hlinkClick r:id="rId2" action="ppaction://hlinksldjump"/>
            </p:cNvPr>
            <p:cNvSpPr/>
            <p:nvPr/>
          </p:nvSpPr>
          <p:spPr>
            <a:xfrm>
              <a:off x="6773067" y="5867400"/>
              <a:ext cx="2066133" cy="381000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83162" tIns="41581" rIns="83162" bIns="41581" rtlCol="0" anchor="ctr"/>
            <a:lstStyle/>
            <a:p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  ঘ.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i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, ii ও iii</a:t>
              </a:r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endPara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33" name="Rounded Rectangle 32">
              <a:hlinkClick r:id="rId3" action="ppaction://hlinksldjump"/>
            </p:cNvPr>
            <p:cNvSpPr/>
            <p:nvPr/>
          </p:nvSpPr>
          <p:spPr>
            <a:xfrm>
              <a:off x="2671761" y="5867400"/>
              <a:ext cx="1863887" cy="381000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83162" tIns="41581" rIns="83162" bIns="41581" rtlCol="0" anchor="ctr"/>
            <a:lstStyle/>
            <a:p>
              <a:pPr lvl="0"/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  </a:t>
              </a:r>
              <a:r>
                <a:rPr lang="bn-BD" sz="24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খ.</a:t>
              </a:r>
              <a:r>
                <a:rPr lang="en-US" sz="24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 ii  </a:t>
              </a:r>
              <a:r>
                <a:rPr lang="bn-BD" sz="24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endPara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34" name="Rounded Rectangle 33">
              <a:hlinkClick r:id="rId2" action="ppaction://hlinksldjump"/>
            </p:cNvPr>
            <p:cNvSpPr/>
            <p:nvPr/>
          </p:nvSpPr>
          <p:spPr>
            <a:xfrm>
              <a:off x="609600" y="5867400"/>
              <a:ext cx="1817432" cy="381000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83162" tIns="41581" rIns="83162" bIns="41581" rtlCol="0" anchor="ctr"/>
            <a:lstStyle/>
            <a:p>
              <a:pPr lvl="0"/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ক.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i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ও 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iii</a:t>
              </a:r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endPara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35" name="Rounded Rectangle 34">
              <a:hlinkClick r:id="rId2" action="ppaction://hlinksldjump"/>
            </p:cNvPr>
            <p:cNvSpPr/>
            <p:nvPr/>
          </p:nvSpPr>
          <p:spPr>
            <a:xfrm>
              <a:off x="4832003" y="5867400"/>
              <a:ext cx="1797397" cy="381000"/>
            </a:xfrm>
            <a:prstGeom prst="roundRect">
              <a:avLst/>
            </a:prstGeom>
            <a:grp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83162" tIns="41581" rIns="83162" bIns="41581" rtlCol="0" anchor="ctr"/>
            <a:lstStyle/>
            <a:p>
              <a:pPr lvl="0"/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  গ</a:t>
              </a:r>
              <a:r>
                <a:rPr lang="bn-BD" sz="24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.</a:t>
              </a:r>
              <a:r>
                <a:rPr lang="en-US" sz="24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ii  ও iii</a:t>
              </a:r>
              <a:r>
                <a:rPr lang="bn-BD" sz="24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endPara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609600" y="4343400"/>
            <a:ext cx="8915400" cy="381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/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৪.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তেজস্ক্রিয়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আইসোটোপের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রশ্মি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জীব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কোষের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2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ক্ষতিকর</a:t>
            </a:r>
            <a:r>
              <a:rPr lang="en-US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</a:p>
        </p:txBody>
      </p:sp>
      <p:grpSp>
        <p:nvGrpSpPr>
          <p:cNvPr id="37" name="Group 52"/>
          <p:cNvGrpSpPr/>
          <p:nvPr/>
        </p:nvGrpSpPr>
        <p:grpSpPr>
          <a:xfrm>
            <a:off x="609600" y="4876800"/>
            <a:ext cx="8915400" cy="457200"/>
            <a:chOff x="609600" y="4800600"/>
            <a:chExt cx="8229600" cy="457200"/>
          </a:xfrm>
          <a:solidFill>
            <a:srgbClr val="92D050"/>
          </a:solidFill>
        </p:grpSpPr>
        <p:sp>
          <p:nvSpPr>
            <p:cNvPr id="38" name="Rounded Rectangle 37"/>
            <p:cNvSpPr/>
            <p:nvPr/>
          </p:nvSpPr>
          <p:spPr>
            <a:xfrm>
              <a:off x="6206237" y="4800600"/>
              <a:ext cx="2632963" cy="457200"/>
            </a:xfrm>
            <a:prstGeom prst="roundRect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83162" tIns="41581" rIns="83162" bIns="41581" rtlCol="0" anchor="ctr"/>
            <a:lstStyle/>
            <a:p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iii</a:t>
              </a:r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.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আলফা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রশ্মি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endPara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609600" y="4800600"/>
              <a:ext cx="2374330" cy="457200"/>
            </a:xfrm>
            <a:prstGeom prst="roundRect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83162" tIns="41581" rIns="83162" bIns="41581" rtlCol="0" anchor="ctr"/>
            <a:lstStyle/>
            <a:p>
              <a:pPr marL="514350" lvl="0" indent="-514350"/>
              <a:r>
                <a:rPr lang="en-US" sz="28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i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.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বিটা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রশ্মি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 </a:t>
              </a:r>
              <a:endParaRPr lang="en-US" sz="24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124200" y="4800600"/>
              <a:ext cx="2971800" cy="457200"/>
            </a:xfrm>
            <a:prstGeom prst="roundRect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83162" tIns="41581" rIns="83162" bIns="41581" rtlCol="0" anchor="ctr"/>
            <a:lstStyle/>
            <a:p>
              <a:pPr lvl="0"/>
              <a:r>
                <a:rPr lang="en-US" sz="24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ii. </a:t>
              </a:r>
              <a:r>
                <a:rPr lang="bn-BD" sz="24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6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গামা</a:t>
              </a:r>
              <a:r>
                <a:rPr lang="en-US" sz="26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6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রশ্মি</a:t>
              </a:r>
              <a:endPara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038600" y="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24" grpId="0" animBg="1"/>
      <p:bldP spid="30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6696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00025" cap="flat" cmpd="tri">
            <a:solidFill>
              <a:srgbClr val="27D9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0" y="304800"/>
            <a:ext cx="2209800" cy="769441"/>
          </a:xfrm>
          <a:prstGeom prst="rect">
            <a:avLst/>
          </a:prstGeom>
          <a:solidFill>
            <a:srgbClr val="FF99CC"/>
          </a:solidFill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বাড়ির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কাজ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2743200"/>
            <a:ext cx="8915400" cy="1200329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প্রশ্ন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-বর্তমানে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আমাদের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দেশে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তেজস্ক্রিয়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আইসোটোপ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তালিকা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তৈরী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" y="-136525"/>
            <a:ext cx="996696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00025" cap="flat" cmpd="tri">
            <a:solidFill>
              <a:srgbClr val="27D9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909C0A4-91B2-470C-9B3C-EAD5E83C5AE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037"/>
            <a:ext cx="9525000" cy="6492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66960" cy="6858000"/>
          </a:xfrm>
          <a:prstGeom prst="rect">
            <a:avLst/>
          </a:prstGeom>
          <a:noFill/>
          <a:ln w="200025" cap="flat" cmpd="tri">
            <a:solidFill>
              <a:srgbClr val="27D9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14800" y="264116"/>
            <a:ext cx="2133600" cy="830997"/>
          </a:xfrm>
          <a:prstGeom prst="rect">
            <a:avLst/>
          </a:prstGeom>
          <a:solidFill>
            <a:srgbClr val="FF99CC"/>
          </a:solidFill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42900" y="2286000"/>
            <a:ext cx="9281160" cy="3768436"/>
            <a:chOff x="495587" y="1614058"/>
            <a:chExt cx="9281160" cy="3768436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181600" y="1614058"/>
              <a:ext cx="0" cy="3768436"/>
            </a:xfrm>
            <a:prstGeom prst="line">
              <a:avLst/>
            </a:prstGeom>
            <a:ln w="82550" cmpd="thickThin">
              <a:gradFill>
                <a:gsLst>
                  <a:gs pos="13000">
                    <a:srgbClr val="002060"/>
                  </a:gs>
                  <a:gs pos="39000">
                    <a:srgbClr val="FFFF00"/>
                  </a:gs>
                  <a:gs pos="62000">
                    <a:srgbClr val="FFC000"/>
                  </a:gs>
                  <a:gs pos="89000">
                    <a:srgbClr val="C00000"/>
                  </a:gs>
                </a:gsLst>
                <a:lin ang="5400000" scaled="1"/>
              </a:gra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410200" y="2296634"/>
              <a:ext cx="0" cy="2493818"/>
            </a:xfrm>
            <a:prstGeom prst="line">
              <a:avLst/>
            </a:prstGeom>
            <a:ln w="82550" cmpd="thickThin">
              <a:gradFill>
                <a:gsLst>
                  <a:gs pos="19000">
                    <a:srgbClr val="FF0000"/>
                  </a:gs>
                  <a:gs pos="85000">
                    <a:srgbClr val="3366FF"/>
                  </a:gs>
                </a:gsLst>
                <a:lin ang="5400000" scaled="1"/>
              </a:gra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 flipV="1">
              <a:off x="4939147" y="2296634"/>
              <a:ext cx="27708" cy="2493818"/>
            </a:xfrm>
            <a:prstGeom prst="line">
              <a:avLst/>
            </a:prstGeom>
            <a:ln w="82550" cmpd="thickThin">
              <a:gradFill>
                <a:gsLst>
                  <a:gs pos="19000">
                    <a:srgbClr val="FF0000"/>
                  </a:gs>
                  <a:gs pos="85000">
                    <a:srgbClr val="3366FF"/>
                  </a:gs>
                </a:gsLst>
                <a:lin ang="5400000" scaled="1"/>
              </a:gra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013978" y="1931278"/>
              <a:ext cx="3515265" cy="830997"/>
            </a:xfrm>
            <a:prstGeom prst="rect">
              <a:avLst/>
            </a:prstGeom>
            <a:noFill/>
            <a:effectLst>
              <a:glow rad="723900">
                <a:srgbClr val="66FFFF">
                  <a:alpha val="53000"/>
                </a:srgbClr>
              </a:glow>
              <a:outerShdw blurRad="266700" dist="50800" dir="5400000" algn="ctr" rotWithShape="0">
                <a:schemeClr val="accent4">
                  <a:lumMod val="60000"/>
                  <a:lumOff val="40000"/>
                  <a:alpha val="56000"/>
                </a:schemeClr>
              </a:outerShdw>
              <a:reflection stA="98000" endPos="28000" dist="508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bn-BD" sz="48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মো</a:t>
              </a:r>
              <a:r>
                <a:rPr lang="en-US" sz="4800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হাঃ</a:t>
              </a:r>
              <a:r>
                <a:rPr lang="bn-BD" sz="4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48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নূর</a:t>
              </a:r>
              <a:r>
                <a:rPr lang="en-US" sz="4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4800" dirty="0" err="1" smtClean="0">
                  <a:solidFill>
                    <a:srgbClr val="C0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আলম</a:t>
              </a:r>
              <a:r>
                <a:rPr lang="bn-BD" sz="4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endPara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75747" y="2618444"/>
              <a:ext cx="32262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3200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সহকারী </a:t>
              </a:r>
              <a:r>
                <a:rPr lang="bn-BD" sz="32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শিক্ষক</a:t>
              </a:r>
              <a:r>
                <a:rPr lang="bn-BD" sz="3200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 </a:t>
              </a:r>
              <a:endParaRPr 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72200" y="2100760"/>
              <a:ext cx="2590800" cy="51768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1400" dirty="0" err="1" smtClean="0">
                  <a:ln w="0"/>
                  <a:latin typeface="NikoshBAN" panose="02000000000000000000" pitchFamily="2" charset="0"/>
                  <a:cs typeface="NikoshBAN" panose="02000000000000000000" pitchFamily="2" charset="0"/>
                </a:rPr>
                <a:t>র</a:t>
              </a:r>
              <a:r>
                <a:rPr lang="en-US" sz="1400" dirty="0" err="1" smtClean="0">
                  <a:ln w="0"/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সা</a:t>
              </a:r>
              <a:r>
                <a:rPr lang="en-US" sz="1400" dirty="0" err="1" smtClean="0">
                  <a:ln w="0"/>
                  <a:latin typeface="NikoshBAN" panose="02000000000000000000" pitchFamily="2" charset="0"/>
                  <a:cs typeface="NikoshBAN" panose="02000000000000000000" pitchFamily="2" charset="0"/>
                </a:rPr>
                <a:t>য়</a:t>
              </a:r>
              <a:r>
                <a:rPr lang="en-US" sz="1400" dirty="0" err="1" smtClean="0">
                  <a:ln w="0"/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ন</a:t>
              </a:r>
              <a:endParaRPr lang="en-US" sz="1400" dirty="0" smtClean="0">
                <a:ln w="0"/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5587" y="3021223"/>
              <a:ext cx="445741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বজরাটেক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সবজা</a:t>
              </a:r>
              <a:r>
                <a:rPr lang="en-US" sz="28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পাইলট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উচ্চ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বিদ্যালয়</a:t>
              </a:r>
              <a:endParaRPr lang="en-US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en-US" sz="2800" dirty="0" err="1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ভোলাহাট,চাঁপাইনবাবগঞ্জ</a:t>
              </a:r>
              <a:endParaRPr lang="en-US" sz="2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en-US" sz="28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মোবাইল</a:t>
              </a:r>
              <a:r>
                <a:rPr lang="en-US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- ০১৭৪৮৯৪৫৭৮৪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400800" y="2526110"/>
              <a:ext cx="2057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৯ম -</a:t>
              </a:r>
              <a:r>
                <a:rPr lang="en-US" sz="4400" dirty="0" err="1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শ্রেণী</a:t>
              </a:r>
              <a:endParaRPr lang="en-US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91200" y="2994998"/>
              <a:ext cx="3985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অধ্যায়-</a:t>
              </a:r>
              <a:r>
                <a:rPr lang="en-US" sz="3600" dirty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৩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(</a:t>
              </a:r>
              <a:r>
                <a:rPr lang="en-US" sz="36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পদার্থের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গঠন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)</a:t>
              </a:r>
              <a:endPara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48400" y="3424125"/>
              <a:ext cx="23906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সময়-</a:t>
              </a:r>
              <a:r>
                <a:rPr lang="en-US" sz="3600" dirty="0" smtClean="0">
                  <a:solidFill>
                    <a:srgbClr val="FF000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৫০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মিনিট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66" y="855860"/>
            <a:ext cx="1745670" cy="18974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0929137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96696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00025" cap="flat" cmpd="tri">
            <a:solidFill>
              <a:srgbClr val="27D956"/>
            </a:solidFill>
            <a:miter lim="800000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3505200" y="5436870"/>
            <a:ext cx="2362201" cy="533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3162" tIns="41581" rIns="83162" bIns="41581" rtlCol="0" anchor="ctr"/>
          <a:lstStyle/>
          <a:p>
            <a:pPr algn="ctr"/>
            <a:r>
              <a:rPr lang="bn-BD" sz="32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প্রশ্নে ফিরে যাই</a:t>
            </a:r>
            <a:endParaRPr lang="en-US" sz="32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1143000"/>
            <a:ext cx="8001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88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endParaRPr lang="en-US" sz="7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6696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00025" cap="flat" cmpd="tri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14"/>
          <p:cNvSpPr>
            <a:spLocks noChangeArrowheads="1"/>
          </p:cNvSpPr>
          <p:nvPr/>
        </p:nvSpPr>
        <p:spPr bwMode="auto">
          <a:xfrm>
            <a:off x="4495801" y="727880"/>
            <a:ext cx="3429000" cy="1135039"/>
          </a:xfrm>
          <a:prstGeom prst="wedgeRoundRectCallout">
            <a:avLst>
              <a:gd name="adj1" fmla="val -46934"/>
              <a:gd name="adj2" fmla="val 125311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83162" tIns="41581" rIns="83162" bIns="41581"/>
          <a:lstStyle/>
          <a:p>
            <a:pPr algn="ctr"/>
            <a:r>
              <a:rPr lang="en-US" sz="3600" dirty="0" err="1" smtClean="0">
                <a:ln w="11430"/>
                <a:latin typeface="NikoshBAN" pitchFamily="2" charset="0"/>
                <a:cs typeface="NikoshBAN" pitchFamily="2" charset="0"/>
              </a:rPr>
              <a:t>দু</a:t>
            </a:r>
            <a:r>
              <a:rPr lang="en-US" sz="3600" dirty="0" err="1">
                <a:ln w="11430"/>
                <a:latin typeface="NikoshBAN" pitchFamily="2" charset="0"/>
                <a:cs typeface="NikoshBAN" pitchFamily="2" charset="0"/>
              </a:rPr>
              <a:t>ঃ</a:t>
            </a:r>
            <a:r>
              <a:rPr lang="en-US" sz="3600" dirty="0" err="1" smtClean="0">
                <a:ln w="11430"/>
                <a:latin typeface="NikoshBAN" pitchFamily="2" charset="0"/>
                <a:cs typeface="NikoshBAN" pitchFamily="2" charset="0"/>
              </a:rPr>
              <a:t>খিত</a:t>
            </a:r>
            <a:r>
              <a:rPr lang="en-US" sz="36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</a:t>
            </a:r>
            <a:endParaRPr lang="en-US" sz="36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600" dirty="0" err="1">
                <a:ln w="11430"/>
                <a:latin typeface="NikoshBAN" pitchFamily="2" charset="0"/>
                <a:cs typeface="NikoshBAN" pitchFamily="2" charset="0"/>
              </a:rPr>
              <a:t>আবার</a:t>
            </a:r>
            <a:r>
              <a:rPr lang="en-US" sz="3600" dirty="0">
                <a:ln w="11430"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n w="11430"/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3600" dirty="0">
                <a:ln w="11430"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n w="11430"/>
                <a:latin typeface="NikoshBAN" pitchFamily="2" charset="0"/>
                <a:cs typeface="NikoshBAN" pitchFamily="2" charset="0"/>
              </a:rPr>
              <a:t>কর</a:t>
            </a:r>
            <a:endParaRPr lang="en-US" sz="3600" dirty="0">
              <a:ln w="11430"/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2900" b="1" dirty="0">
              <a:latin typeface="Comic Sans MS" pitchFamily="66" charset="0"/>
            </a:endParaRP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3556948" y="5513980"/>
            <a:ext cx="2667001" cy="533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3162" tIns="41581" rIns="83162" bIns="41581" rtlCol="0" anchor="ctr"/>
          <a:lstStyle/>
          <a:p>
            <a:pPr algn="ctr"/>
            <a:r>
              <a:rPr lang="bn-BD" sz="32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প্রশ্নে ফিরে যাই</a:t>
            </a:r>
            <a:endParaRPr lang="en-US" sz="32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1" descr="H:\newtons law\newtons law\thinking-idea-animated-animation-sm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1943100"/>
            <a:ext cx="25908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66960" cy="6858000"/>
          </a:xfrm>
          <a:prstGeom prst="rect">
            <a:avLst/>
          </a:prstGeom>
          <a:noFill/>
          <a:ln w="200025" cap="flat" cmpd="tri">
            <a:solidFill>
              <a:srgbClr val="27D9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Callout 4"/>
          <p:cNvSpPr/>
          <p:nvPr/>
        </p:nvSpPr>
        <p:spPr>
          <a:xfrm>
            <a:off x="3276600" y="219719"/>
            <a:ext cx="2438400" cy="611880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  <a:ln w="381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চিত্রগুলো লক্ষ্য কর </a:t>
            </a:r>
            <a:endParaRPr lang="en-US" sz="2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5638800"/>
            <a:ext cx="8474026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ধরণের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রাসায়নিক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বিক্রিয়া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তোমরা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9067800" cy="46482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9067800" cy="4648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9067800" cy="46482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524000" y="563880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বিক্রিয়ার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সাহায্যে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ধরনের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রশ্মি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নির্গত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08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66960" cy="6858000"/>
          </a:xfrm>
          <a:prstGeom prst="rect">
            <a:avLst/>
          </a:prstGeom>
          <a:noFill/>
          <a:ln w="200025" cap="flat" cmpd="tri">
            <a:solidFill>
              <a:srgbClr val="27D9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04" y="1005284"/>
            <a:ext cx="9067800" cy="5029200"/>
          </a:xfrm>
          <a:prstGeom prst="rect">
            <a:avLst/>
          </a:prstGeom>
        </p:spPr>
      </p:pic>
      <p:sp>
        <p:nvSpPr>
          <p:cNvPr id="5" name="Down Arrow Callout 4"/>
          <p:cNvSpPr/>
          <p:nvPr/>
        </p:nvSpPr>
        <p:spPr>
          <a:xfrm>
            <a:off x="3276600" y="219719"/>
            <a:ext cx="2438400" cy="611880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  <a:ln w="381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চিত্রগুলো লক্ষ্য কর </a:t>
            </a:r>
            <a:endParaRPr lang="en-US" sz="2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8" y="984421"/>
            <a:ext cx="9067800" cy="5005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8400" y="6099915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এটি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কিসের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তোমারা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467" y="6137211"/>
            <a:ext cx="847402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স্থাপনা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জায়গায়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অবস্থিত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তোমরা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467" y="6142550"/>
            <a:ext cx="8474026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এখানে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ধরণের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রাসায়নিক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বিক্রিয়া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তোমরা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6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6696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00025" cap="flat" cmpd="tri">
            <a:solidFill>
              <a:srgbClr val="27D9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45180" y="228600"/>
            <a:ext cx="3276600" cy="707886"/>
          </a:xfrm>
          <a:prstGeom prst="rect">
            <a:avLst/>
          </a:prstGeom>
          <a:solidFill>
            <a:srgbClr val="FF99CC"/>
          </a:solidFill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শিরোনাম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2743200"/>
            <a:ext cx="7315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 smtClean="0">
                <a:ln w="13462">
                  <a:solidFill>
                    <a:srgbClr val="A5002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তেজস্ক্রিয়</a:t>
            </a:r>
            <a:r>
              <a:rPr lang="en-US" sz="7200" b="1" dirty="0" smtClean="0">
                <a:ln w="13462">
                  <a:solidFill>
                    <a:srgbClr val="A5002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b="1" dirty="0" err="1" smtClean="0">
                <a:ln w="13462">
                  <a:solidFill>
                    <a:srgbClr val="A5002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আইসোটোপ</a:t>
            </a:r>
            <a:endParaRPr lang="en-US" sz="7200" b="1" cap="none" spc="0" dirty="0">
              <a:ln w="13462">
                <a:solidFill>
                  <a:srgbClr val="A5002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318172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>
            <a:off x="0" y="0"/>
            <a:ext cx="10058400" cy="6858000"/>
          </a:xfrm>
          <a:prstGeom prst="frame">
            <a:avLst>
              <a:gd name="adj1" fmla="val 3212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1676400"/>
            <a:ext cx="3945311" cy="646331"/>
          </a:xfrm>
          <a:prstGeom prst="rect">
            <a:avLst/>
          </a:prstGeom>
          <a:solidFill>
            <a:schemeClr val="tx1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err="1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শিক্ষার্থীরা...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799" y="2691826"/>
            <a:ext cx="7238999" cy="584775"/>
          </a:xfrm>
          <a:prstGeom prst="rect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তেজস্ক্রিয়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আইসোটোপ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বলতে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1583" y="4628584"/>
            <a:ext cx="7224215" cy="584775"/>
          </a:xfrm>
          <a:prstGeom prst="rect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তেজস্ক্রিয়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মৌলের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3647023"/>
            <a:ext cx="7239000" cy="584775"/>
          </a:xfrm>
          <a:prstGeom prst="rect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তেজস্ক্রিয়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মৌল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জানতে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grpSp>
        <p:nvGrpSpPr>
          <p:cNvPr id="7" name="Group 13"/>
          <p:cNvGrpSpPr/>
          <p:nvPr/>
        </p:nvGrpSpPr>
        <p:grpSpPr>
          <a:xfrm>
            <a:off x="3581400" y="381000"/>
            <a:ext cx="3352800" cy="990601"/>
            <a:chOff x="1295400" y="533400"/>
            <a:chExt cx="3810000" cy="1371600"/>
          </a:xfrm>
          <a:solidFill>
            <a:schemeClr val="bg2">
              <a:lumMod val="90000"/>
            </a:schemeClr>
          </a:solidFill>
        </p:grpSpPr>
        <p:sp>
          <p:nvSpPr>
            <p:cNvPr id="8" name="Round Single Corner Rectangle 81"/>
            <p:cNvSpPr/>
            <p:nvPr/>
          </p:nvSpPr>
          <p:spPr>
            <a:xfrm flipH="1" flipV="1">
              <a:off x="1295400" y="533400"/>
              <a:ext cx="3810000" cy="1371600"/>
            </a:xfrm>
            <a:prstGeom prst="flowChartAlternateProcess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39051" y="665201"/>
              <a:ext cx="2122697" cy="110799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atin typeface="NikoshBAN" pitchFamily="2" charset="0"/>
                  <a:cs typeface="NikoshBAN" pitchFamily="2" charset="0"/>
                </a:rPr>
                <a:t>শিখনফল</a:t>
              </a:r>
              <a:endParaRPr lang="en-US" sz="54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319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6696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00025" cap="flat" cmpd="tri">
            <a:solidFill>
              <a:srgbClr val="27D9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0" y="304800"/>
            <a:ext cx="5181600" cy="646331"/>
          </a:xfrm>
          <a:prstGeom prst="rect">
            <a:avLst/>
          </a:prstGeom>
          <a:solidFill>
            <a:srgbClr val="FF99CC"/>
          </a:solidFill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145413"/>
              </p:ext>
            </p:extLst>
          </p:nvPr>
        </p:nvGraphicFramePr>
        <p:xfrm>
          <a:off x="4675188" y="3209925"/>
          <a:ext cx="70802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Packager Shell Object" showAsIcon="1" r:id="rId3" imgW="708480" imgH="437760" progId="Package">
                  <p:embed/>
                </p:oleObj>
              </mc:Choice>
              <mc:Fallback>
                <p:oleObj name="Packager Shell Object" showAsIcon="1" r:id="rId3" imgW="70848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188" y="3209925"/>
                        <a:ext cx="708025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800517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33338"/>
            <a:ext cx="996696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00025" cap="flat" cmpd="tri">
            <a:solidFill>
              <a:srgbClr val="27D9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62400" y="228600"/>
            <a:ext cx="2438400" cy="646331"/>
          </a:xfrm>
          <a:prstGeom prst="rect">
            <a:avLst/>
          </a:prstGeom>
          <a:solidFill>
            <a:srgbClr val="FF99CC"/>
          </a:solidFill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উপস্থাপন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57400"/>
            <a:ext cx="7315200" cy="3048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rot="20511192">
            <a:off x="235109" y="340900"/>
            <a:ext cx="3515689" cy="1989091"/>
          </a:xfrm>
          <a:prstGeom prst="wedgeEllipseCallout">
            <a:avLst>
              <a:gd name="adj1" fmla="val 12921"/>
              <a:gd name="adj2" fmla="val 83267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বড়</a:t>
            </a:r>
            <a:r>
              <a: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তেজস্কিয়</a:t>
            </a:r>
            <a:r>
              <a: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মৌলকে</a:t>
            </a:r>
            <a:r>
              <a: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ছোট</a:t>
            </a:r>
            <a:r>
              <a: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নিউটন</a:t>
            </a:r>
            <a:r>
              <a: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কণা</a:t>
            </a:r>
            <a:r>
              <a:rPr lang="en-US" sz="2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আঘাত</a:t>
            </a:r>
            <a:r>
              <a: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হচ্ছে</a:t>
            </a:r>
            <a:r>
              <a:rPr lang="en-US" sz="28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1066800" y="4284339"/>
            <a:ext cx="1524000" cy="1066800"/>
          </a:xfrm>
          <a:prstGeom prst="wedgeEllipseCallout">
            <a:avLst>
              <a:gd name="adj1" fmla="val -39116"/>
              <a:gd name="adj2" fmla="val -135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নিউটন</a:t>
            </a:r>
            <a:r>
              <a:rPr lang="en-US" sz="2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কণা</a:t>
            </a:r>
            <a:endParaRPr lang="en-US" sz="2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5486400"/>
            <a:ext cx="486504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এইটি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ধরনের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বিক্রিয়ার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উদাহরন</a:t>
            </a:r>
            <a:r>
              <a:rPr lang="en-US" sz="2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5486400"/>
            <a:ext cx="509364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বিক্রিয়াটি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নিউক্লিয়ার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ফিশনের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উদাহরন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5486400"/>
            <a:ext cx="6858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নিউক্লিয়ার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বিক্রিয়াটি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তেজস্ক্রিয়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রশ্মি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শক্তি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উৎপন্ন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18659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5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050"/>
            <a:ext cx="996696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00025" cap="flat" cmpd="tri">
            <a:solidFill>
              <a:srgbClr val="27D95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64280" y="304800"/>
            <a:ext cx="2438400" cy="646331"/>
          </a:xfrm>
          <a:prstGeom prst="rect">
            <a:avLst/>
          </a:prstGeom>
          <a:solidFill>
            <a:srgbClr val="FF99CC"/>
          </a:solidFill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উপস্থাপন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9050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#</a:t>
            </a:r>
            <a:r>
              <a:rPr lang="en-US" sz="28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তেজস্ক্রিয়</a:t>
            </a:r>
            <a:r>
              <a:rPr lang="en-US" sz="28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আইসোটোপ</a:t>
            </a:r>
            <a:r>
              <a:rPr lang="en-US" sz="28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28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2895600"/>
            <a:ext cx="87430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6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#</a:t>
            </a:r>
            <a:r>
              <a:rPr lang="en-US" sz="2800" b="1" dirty="0" smtClean="0">
                <a:solidFill>
                  <a:srgbClr val="0099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তেজস্ক্রিয়</a:t>
            </a:r>
            <a:r>
              <a:rPr lang="en-US" sz="2800" b="1" dirty="0" smtClean="0">
                <a:solidFill>
                  <a:srgbClr val="0099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আইসোটোপ</a:t>
            </a:r>
            <a:r>
              <a:rPr lang="en-US" sz="2800" b="1" dirty="0" smtClean="0">
                <a:solidFill>
                  <a:srgbClr val="0099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হচ্ছে</a:t>
            </a:r>
            <a:r>
              <a:rPr lang="en-US" sz="2800" b="1" dirty="0" smtClean="0">
                <a:solidFill>
                  <a:srgbClr val="0099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=&gt; </a:t>
            </a:r>
            <a:r>
              <a:rPr lang="en-US" sz="2800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28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ভরসংখ্যা</a:t>
            </a:r>
            <a:r>
              <a:rPr lang="en-US" sz="28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বিশিষ্ট</a:t>
            </a:r>
            <a:r>
              <a:rPr lang="en-US" sz="28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একই</a:t>
            </a:r>
            <a:r>
              <a:rPr lang="en-US" sz="28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মৌলের</a:t>
            </a:r>
            <a:r>
              <a:rPr lang="en-US" sz="28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পরমাণুকে</a:t>
            </a:r>
            <a:r>
              <a:rPr lang="en-US" sz="28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পরস্পরের</a:t>
            </a:r>
            <a:r>
              <a:rPr lang="en-US" sz="28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তেজস্ত্রিয়</a:t>
            </a:r>
            <a:r>
              <a:rPr lang="en-US" sz="28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আইসোটোপ</a:t>
            </a:r>
            <a:r>
              <a:rPr lang="en-US" sz="28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28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5626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1933</TotalTime>
  <Words>535</Words>
  <Application>Microsoft Office PowerPoint</Application>
  <PresentationFormat>Custom</PresentationFormat>
  <Paragraphs>102</Paragraphs>
  <Slides>21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Calibri</vt:lpstr>
      <vt:lpstr>Comic Sans MS</vt:lpstr>
      <vt:lpstr>NikoshBAN</vt:lpstr>
      <vt:lpstr>Tw Cen MT</vt:lpstr>
      <vt:lpstr>Tw Cen MT Condensed</vt:lpstr>
      <vt:lpstr>Wingdings</vt:lpstr>
      <vt:lpstr>Wingdings 3</vt:lpstr>
      <vt:lpstr>Integral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Akhi</dc:creator>
  <cp:lastModifiedBy>LENOVO</cp:lastModifiedBy>
  <cp:revision>361</cp:revision>
  <dcterms:created xsi:type="dcterms:W3CDTF">2014-05-26T16:52:56Z</dcterms:created>
  <dcterms:modified xsi:type="dcterms:W3CDTF">2017-07-03T13:54:07Z</dcterms:modified>
</cp:coreProperties>
</file>